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3" r:id="rId1"/>
  </p:sldMasterIdLst>
  <p:notesMasterIdLst>
    <p:notesMasterId r:id="rId12"/>
  </p:notesMasterIdLst>
  <p:sldIdLst>
    <p:sldId id="256" r:id="rId2"/>
    <p:sldId id="259" r:id="rId3"/>
    <p:sldId id="257" r:id="rId4"/>
    <p:sldId id="258" r:id="rId5"/>
    <p:sldId id="264" r:id="rId6"/>
    <p:sldId id="265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BFB859-3D96-767C-AE64-42C867FCEE93}" v="227" dt="2024-04-17T02:28:53.097"/>
    <p1510:client id="{8A09C20B-2513-625E-6087-59E78400E728}" v="16" dt="2024-04-17T18:35:01.375"/>
    <p1510:client id="{C347E3EE-5F02-D2DE-E093-7B615C84707F}" v="7" dt="2024-04-17T20:58:49.901"/>
    <p1510:client id="{C64F5932-B6DA-FF37-22CD-8D9170CFF22A}" v="6" dt="2024-04-17T12:55:09.0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204BE8-7C8E-4005-BA24-78A1B3174D6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A067A1A-F02C-4E6D-888D-C5CCE8375F14}">
      <dgm:prSet/>
      <dgm:spPr/>
      <dgm:t>
        <a:bodyPr/>
        <a:lstStyle/>
        <a:p>
          <a:r>
            <a:rPr lang="en-GB" b="0" i="0"/>
            <a:t>Understanding Public Health Impacts</a:t>
          </a:r>
          <a:endParaRPr lang="en-US"/>
        </a:p>
      </dgm:t>
    </dgm:pt>
    <dgm:pt modelId="{70A77540-A8E6-444C-8449-F8BECBF8A3C3}" type="parTrans" cxnId="{BDE80ECD-F7B6-4481-82D0-E519BA58D4D7}">
      <dgm:prSet/>
      <dgm:spPr/>
      <dgm:t>
        <a:bodyPr/>
        <a:lstStyle/>
        <a:p>
          <a:endParaRPr lang="en-US"/>
        </a:p>
      </dgm:t>
    </dgm:pt>
    <dgm:pt modelId="{D7AE4273-A12E-4CE1-9698-1259A8CE7E19}" type="sibTrans" cxnId="{BDE80ECD-F7B6-4481-82D0-E519BA58D4D7}">
      <dgm:prSet/>
      <dgm:spPr/>
      <dgm:t>
        <a:bodyPr/>
        <a:lstStyle/>
        <a:p>
          <a:endParaRPr lang="en-US"/>
        </a:p>
      </dgm:t>
    </dgm:pt>
    <dgm:pt modelId="{6345EB8D-0D36-4A38-BAE8-E54DD047F892}">
      <dgm:prSet/>
      <dgm:spPr/>
      <dgm:t>
        <a:bodyPr/>
        <a:lstStyle/>
        <a:p>
          <a:r>
            <a:rPr lang="en-GB" b="0" i="0"/>
            <a:t>Economic Analysis</a:t>
          </a:r>
          <a:endParaRPr lang="en-US"/>
        </a:p>
      </dgm:t>
    </dgm:pt>
    <dgm:pt modelId="{C638B778-9E95-4CF4-9347-0B47F19D673B}" type="parTrans" cxnId="{0D0B794F-C853-41F2-9607-52771BA7AB24}">
      <dgm:prSet/>
      <dgm:spPr/>
      <dgm:t>
        <a:bodyPr/>
        <a:lstStyle/>
        <a:p>
          <a:endParaRPr lang="en-US"/>
        </a:p>
      </dgm:t>
    </dgm:pt>
    <dgm:pt modelId="{B72ACD27-AC8E-475F-BD13-B4FC67E8E1FE}" type="sibTrans" cxnId="{0D0B794F-C853-41F2-9607-52771BA7AB24}">
      <dgm:prSet/>
      <dgm:spPr/>
      <dgm:t>
        <a:bodyPr/>
        <a:lstStyle/>
        <a:p>
          <a:endParaRPr lang="en-US"/>
        </a:p>
      </dgm:t>
    </dgm:pt>
    <dgm:pt modelId="{ACCAE1DC-E0B6-4C42-9173-85431FF2A998}">
      <dgm:prSet/>
      <dgm:spPr/>
      <dgm:t>
        <a:bodyPr/>
        <a:lstStyle/>
        <a:p>
          <a:r>
            <a:rPr lang="en-GB" b="0" i="0"/>
            <a:t>Social Implications</a:t>
          </a:r>
          <a:endParaRPr lang="en-US"/>
        </a:p>
      </dgm:t>
    </dgm:pt>
    <dgm:pt modelId="{B7305308-AD40-4AD2-B89A-8A9B6C18D8BA}" type="parTrans" cxnId="{650ADF52-C0B7-492D-8EE3-31662F25A276}">
      <dgm:prSet/>
      <dgm:spPr/>
      <dgm:t>
        <a:bodyPr/>
        <a:lstStyle/>
        <a:p>
          <a:endParaRPr lang="en-US"/>
        </a:p>
      </dgm:t>
    </dgm:pt>
    <dgm:pt modelId="{4B24FD9A-9036-4E54-94A7-439D6854C642}" type="sibTrans" cxnId="{650ADF52-C0B7-492D-8EE3-31662F25A276}">
      <dgm:prSet/>
      <dgm:spPr/>
      <dgm:t>
        <a:bodyPr/>
        <a:lstStyle/>
        <a:p>
          <a:endParaRPr lang="en-US"/>
        </a:p>
      </dgm:t>
    </dgm:pt>
    <dgm:pt modelId="{1919DAC6-38F0-4E71-8F99-8FD828B91A52}">
      <dgm:prSet/>
      <dgm:spPr/>
      <dgm:t>
        <a:bodyPr/>
        <a:lstStyle/>
        <a:p>
          <a:r>
            <a:rPr lang="en-GB" b="0" i="0"/>
            <a:t>Data-Driven Decision Making</a:t>
          </a:r>
          <a:endParaRPr lang="en-US"/>
        </a:p>
      </dgm:t>
    </dgm:pt>
    <dgm:pt modelId="{3439EA73-32FF-4D53-B214-808CB50BFD43}" type="parTrans" cxnId="{E065EE58-01F9-4797-A880-A771CC23E7A9}">
      <dgm:prSet/>
      <dgm:spPr/>
      <dgm:t>
        <a:bodyPr/>
        <a:lstStyle/>
        <a:p>
          <a:endParaRPr lang="en-US"/>
        </a:p>
      </dgm:t>
    </dgm:pt>
    <dgm:pt modelId="{A23159C4-FCFC-4D89-A623-EC45261ACD5F}" type="sibTrans" cxnId="{E065EE58-01F9-4797-A880-A771CC23E7A9}">
      <dgm:prSet/>
      <dgm:spPr/>
      <dgm:t>
        <a:bodyPr/>
        <a:lstStyle/>
        <a:p>
          <a:endParaRPr lang="en-US"/>
        </a:p>
      </dgm:t>
    </dgm:pt>
    <dgm:pt modelId="{3B6792F3-4D2B-48C3-B03F-EA46C5E6F38C}">
      <dgm:prSet/>
      <dgm:spPr/>
      <dgm:t>
        <a:bodyPr/>
        <a:lstStyle/>
        <a:p>
          <a:r>
            <a:rPr lang="en-GB" b="0" i="0"/>
            <a:t>Guides future strategies in pandemic preparedness and management</a:t>
          </a:r>
          <a:endParaRPr lang="en-US"/>
        </a:p>
      </dgm:t>
    </dgm:pt>
    <dgm:pt modelId="{0DB5D760-055B-4117-9E44-BA7F1F775E12}" type="parTrans" cxnId="{6A9C8B7E-BC07-49AC-87AA-1B6E53916E96}">
      <dgm:prSet/>
      <dgm:spPr/>
      <dgm:t>
        <a:bodyPr/>
        <a:lstStyle/>
        <a:p>
          <a:endParaRPr lang="en-US"/>
        </a:p>
      </dgm:t>
    </dgm:pt>
    <dgm:pt modelId="{988A8772-2B9D-4D2C-9D17-6AE56B634FF1}" type="sibTrans" cxnId="{6A9C8B7E-BC07-49AC-87AA-1B6E53916E96}">
      <dgm:prSet/>
      <dgm:spPr/>
      <dgm:t>
        <a:bodyPr/>
        <a:lstStyle/>
        <a:p>
          <a:endParaRPr lang="en-US"/>
        </a:p>
      </dgm:t>
    </dgm:pt>
    <dgm:pt modelId="{5CAA85F4-EE52-4D2C-B225-34F37983D091}" type="pres">
      <dgm:prSet presAssocID="{20204BE8-7C8E-4005-BA24-78A1B3174D6F}" presName="root" presStyleCnt="0">
        <dgm:presLayoutVars>
          <dgm:dir/>
          <dgm:resizeHandles val="exact"/>
        </dgm:presLayoutVars>
      </dgm:prSet>
      <dgm:spPr/>
    </dgm:pt>
    <dgm:pt modelId="{05487075-91D6-4F89-8E2F-F6AB8A267D41}" type="pres">
      <dgm:prSet presAssocID="{8A067A1A-F02C-4E6D-888D-C5CCE8375F14}" presName="compNode" presStyleCnt="0"/>
      <dgm:spPr/>
    </dgm:pt>
    <dgm:pt modelId="{F53DF2B3-4706-4D1B-BB94-41C2995D9730}" type="pres">
      <dgm:prSet presAssocID="{8A067A1A-F02C-4E6D-888D-C5CCE8375F14}" presName="bgRect" presStyleLbl="bgShp" presStyleIdx="0" presStyleCnt="5"/>
      <dgm:spPr/>
    </dgm:pt>
    <dgm:pt modelId="{0D1B63DE-DB89-4677-B1AA-FF118C46C4B8}" type="pres">
      <dgm:prSet presAssocID="{8A067A1A-F02C-4E6D-888D-C5CCE8375F14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4369FCDA-A48A-40DC-B11A-BB9046BD8600}" type="pres">
      <dgm:prSet presAssocID="{8A067A1A-F02C-4E6D-888D-C5CCE8375F14}" presName="spaceRect" presStyleCnt="0"/>
      <dgm:spPr/>
    </dgm:pt>
    <dgm:pt modelId="{761FC77F-83F1-4AF3-A13A-896FCBC42271}" type="pres">
      <dgm:prSet presAssocID="{8A067A1A-F02C-4E6D-888D-C5CCE8375F14}" presName="parTx" presStyleLbl="revTx" presStyleIdx="0" presStyleCnt="5">
        <dgm:presLayoutVars>
          <dgm:chMax val="0"/>
          <dgm:chPref val="0"/>
        </dgm:presLayoutVars>
      </dgm:prSet>
      <dgm:spPr/>
    </dgm:pt>
    <dgm:pt modelId="{27D1E923-62B9-46BD-9987-4D0E43DE3346}" type="pres">
      <dgm:prSet presAssocID="{D7AE4273-A12E-4CE1-9698-1259A8CE7E19}" presName="sibTrans" presStyleCnt="0"/>
      <dgm:spPr/>
    </dgm:pt>
    <dgm:pt modelId="{D7C6244F-2A50-42DC-88E7-45E915D9C22A}" type="pres">
      <dgm:prSet presAssocID="{6345EB8D-0D36-4A38-BAE8-E54DD047F892}" presName="compNode" presStyleCnt="0"/>
      <dgm:spPr/>
    </dgm:pt>
    <dgm:pt modelId="{34B36DA2-A8AA-4669-9371-EBBB2E504CBE}" type="pres">
      <dgm:prSet presAssocID="{6345EB8D-0D36-4A38-BAE8-E54DD047F892}" presName="bgRect" presStyleLbl="bgShp" presStyleIdx="1" presStyleCnt="5"/>
      <dgm:spPr/>
    </dgm:pt>
    <dgm:pt modelId="{CC9ACA33-DC1B-442A-8339-AB41271A4337}" type="pres">
      <dgm:prSet presAssocID="{6345EB8D-0D36-4A38-BAE8-E54DD047F892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6E6D95AD-4887-4208-B8F5-A996657A5B72}" type="pres">
      <dgm:prSet presAssocID="{6345EB8D-0D36-4A38-BAE8-E54DD047F892}" presName="spaceRect" presStyleCnt="0"/>
      <dgm:spPr/>
    </dgm:pt>
    <dgm:pt modelId="{4E114143-EF42-418B-87AE-7C592D52C2A5}" type="pres">
      <dgm:prSet presAssocID="{6345EB8D-0D36-4A38-BAE8-E54DD047F892}" presName="parTx" presStyleLbl="revTx" presStyleIdx="1" presStyleCnt="5">
        <dgm:presLayoutVars>
          <dgm:chMax val="0"/>
          <dgm:chPref val="0"/>
        </dgm:presLayoutVars>
      </dgm:prSet>
      <dgm:spPr/>
    </dgm:pt>
    <dgm:pt modelId="{6F46726E-99D7-4169-A9B2-B8DA70ACF28E}" type="pres">
      <dgm:prSet presAssocID="{B72ACD27-AC8E-475F-BD13-B4FC67E8E1FE}" presName="sibTrans" presStyleCnt="0"/>
      <dgm:spPr/>
    </dgm:pt>
    <dgm:pt modelId="{9647CE21-92F8-49D1-B055-C63B51E0FAD5}" type="pres">
      <dgm:prSet presAssocID="{ACCAE1DC-E0B6-4C42-9173-85431FF2A998}" presName="compNode" presStyleCnt="0"/>
      <dgm:spPr/>
    </dgm:pt>
    <dgm:pt modelId="{8C935F35-BF17-422B-ADF5-05C9ED50840C}" type="pres">
      <dgm:prSet presAssocID="{ACCAE1DC-E0B6-4C42-9173-85431FF2A998}" presName="bgRect" presStyleLbl="bgShp" presStyleIdx="2" presStyleCnt="5"/>
      <dgm:spPr/>
    </dgm:pt>
    <dgm:pt modelId="{2A83A623-F1AD-47B6-829A-526C5D7BA383}" type="pres">
      <dgm:prSet presAssocID="{ACCAE1DC-E0B6-4C42-9173-85431FF2A998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CCA25ED7-DBA4-46E5-BEBA-85246EB2D0BD}" type="pres">
      <dgm:prSet presAssocID="{ACCAE1DC-E0B6-4C42-9173-85431FF2A998}" presName="spaceRect" presStyleCnt="0"/>
      <dgm:spPr/>
    </dgm:pt>
    <dgm:pt modelId="{ADC025F6-C0BA-4D34-A2A7-17A4BDA7410A}" type="pres">
      <dgm:prSet presAssocID="{ACCAE1DC-E0B6-4C42-9173-85431FF2A998}" presName="parTx" presStyleLbl="revTx" presStyleIdx="2" presStyleCnt="5">
        <dgm:presLayoutVars>
          <dgm:chMax val="0"/>
          <dgm:chPref val="0"/>
        </dgm:presLayoutVars>
      </dgm:prSet>
      <dgm:spPr/>
    </dgm:pt>
    <dgm:pt modelId="{8071BC9C-09CE-4520-9B50-963094142E5B}" type="pres">
      <dgm:prSet presAssocID="{4B24FD9A-9036-4E54-94A7-439D6854C642}" presName="sibTrans" presStyleCnt="0"/>
      <dgm:spPr/>
    </dgm:pt>
    <dgm:pt modelId="{B094E36B-3E48-419E-BFE8-9428108F0518}" type="pres">
      <dgm:prSet presAssocID="{1919DAC6-38F0-4E71-8F99-8FD828B91A52}" presName="compNode" presStyleCnt="0"/>
      <dgm:spPr/>
    </dgm:pt>
    <dgm:pt modelId="{83F05AD0-0118-4545-AB0D-E3AFFCDD9844}" type="pres">
      <dgm:prSet presAssocID="{1919DAC6-38F0-4E71-8F99-8FD828B91A52}" presName="bgRect" presStyleLbl="bgShp" presStyleIdx="3" presStyleCnt="5"/>
      <dgm:spPr/>
    </dgm:pt>
    <dgm:pt modelId="{9218EE97-D730-496E-BE61-CE0CC63209DC}" type="pres">
      <dgm:prSet presAssocID="{1919DAC6-38F0-4E71-8F99-8FD828B91A5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FB802C7E-F714-4FA9-A649-FE6186535F2F}" type="pres">
      <dgm:prSet presAssocID="{1919DAC6-38F0-4E71-8F99-8FD828B91A52}" presName="spaceRect" presStyleCnt="0"/>
      <dgm:spPr/>
    </dgm:pt>
    <dgm:pt modelId="{AB5E28BC-AD28-4F80-ACCC-C8785D16AD87}" type="pres">
      <dgm:prSet presAssocID="{1919DAC6-38F0-4E71-8F99-8FD828B91A52}" presName="parTx" presStyleLbl="revTx" presStyleIdx="3" presStyleCnt="5">
        <dgm:presLayoutVars>
          <dgm:chMax val="0"/>
          <dgm:chPref val="0"/>
        </dgm:presLayoutVars>
      </dgm:prSet>
      <dgm:spPr/>
    </dgm:pt>
    <dgm:pt modelId="{828E7201-6E80-4051-9610-02B8CB20A251}" type="pres">
      <dgm:prSet presAssocID="{A23159C4-FCFC-4D89-A623-EC45261ACD5F}" presName="sibTrans" presStyleCnt="0"/>
      <dgm:spPr/>
    </dgm:pt>
    <dgm:pt modelId="{FF8AACE7-B410-4E7B-AF1E-EF6968B1C83A}" type="pres">
      <dgm:prSet presAssocID="{3B6792F3-4D2B-48C3-B03F-EA46C5E6F38C}" presName="compNode" presStyleCnt="0"/>
      <dgm:spPr/>
    </dgm:pt>
    <dgm:pt modelId="{6E207BC6-FB02-431D-8245-7D6FA1503A0E}" type="pres">
      <dgm:prSet presAssocID="{3B6792F3-4D2B-48C3-B03F-EA46C5E6F38C}" presName="bgRect" presStyleLbl="bgShp" presStyleIdx="4" presStyleCnt="5"/>
      <dgm:spPr/>
    </dgm:pt>
    <dgm:pt modelId="{2BEE9B90-ACB5-441E-858C-4F3F720A89F9}" type="pres">
      <dgm:prSet presAssocID="{3B6792F3-4D2B-48C3-B03F-EA46C5E6F38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33B64790-A701-4859-9E75-BF4381FE4E7B}" type="pres">
      <dgm:prSet presAssocID="{3B6792F3-4D2B-48C3-B03F-EA46C5E6F38C}" presName="spaceRect" presStyleCnt="0"/>
      <dgm:spPr/>
    </dgm:pt>
    <dgm:pt modelId="{8FED2DE7-2387-4493-98BE-127A5BEFC119}" type="pres">
      <dgm:prSet presAssocID="{3B6792F3-4D2B-48C3-B03F-EA46C5E6F38C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0D0B794F-C853-41F2-9607-52771BA7AB24}" srcId="{20204BE8-7C8E-4005-BA24-78A1B3174D6F}" destId="{6345EB8D-0D36-4A38-BAE8-E54DD047F892}" srcOrd="1" destOrd="0" parTransId="{C638B778-9E95-4CF4-9347-0B47F19D673B}" sibTransId="{B72ACD27-AC8E-475F-BD13-B4FC67E8E1FE}"/>
    <dgm:cxn modelId="{650ADF52-C0B7-492D-8EE3-31662F25A276}" srcId="{20204BE8-7C8E-4005-BA24-78A1B3174D6F}" destId="{ACCAE1DC-E0B6-4C42-9173-85431FF2A998}" srcOrd="2" destOrd="0" parTransId="{B7305308-AD40-4AD2-B89A-8A9B6C18D8BA}" sibTransId="{4B24FD9A-9036-4E54-94A7-439D6854C642}"/>
    <dgm:cxn modelId="{E065EE58-01F9-4797-A880-A771CC23E7A9}" srcId="{20204BE8-7C8E-4005-BA24-78A1B3174D6F}" destId="{1919DAC6-38F0-4E71-8F99-8FD828B91A52}" srcOrd="3" destOrd="0" parTransId="{3439EA73-32FF-4D53-B214-808CB50BFD43}" sibTransId="{A23159C4-FCFC-4D89-A623-EC45261ACD5F}"/>
    <dgm:cxn modelId="{6A9C8B7E-BC07-49AC-87AA-1B6E53916E96}" srcId="{20204BE8-7C8E-4005-BA24-78A1B3174D6F}" destId="{3B6792F3-4D2B-48C3-B03F-EA46C5E6F38C}" srcOrd="4" destOrd="0" parTransId="{0DB5D760-055B-4117-9E44-BA7F1F775E12}" sibTransId="{988A8772-2B9D-4D2C-9D17-6AE56B634FF1}"/>
    <dgm:cxn modelId="{04A58087-797A-40D3-AE8F-9CD0E26861A3}" type="presOf" srcId="{ACCAE1DC-E0B6-4C42-9173-85431FF2A998}" destId="{ADC025F6-C0BA-4D34-A2A7-17A4BDA7410A}" srcOrd="0" destOrd="0" presId="urn:microsoft.com/office/officeart/2018/2/layout/IconVerticalSolidList"/>
    <dgm:cxn modelId="{76A8018D-DFED-41C2-B9B8-6408D99D0C4E}" type="presOf" srcId="{8A067A1A-F02C-4E6D-888D-C5CCE8375F14}" destId="{761FC77F-83F1-4AF3-A13A-896FCBC42271}" srcOrd="0" destOrd="0" presId="urn:microsoft.com/office/officeart/2018/2/layout/IconVerticalSolidList"/>
    <dgm:cxn modelId="{6FDA039C-6EC9-46DB-B274-305A597DCDA1}" type="presOf" srcId="{1919DAC6-38F0-4E71-8F99-8FD828B91A52}" destId="{AB5E28BC-AD28-4F80-ACCC-C8785D16AD87}" srcOrd="0" destOrd="0" presId="urn:microsoft.com/office/officeart/2018/2/layout/IconVerticalSolidList"/>
    <dgm:cxn modelId="{EA12F5A6-7146-4F3E-8096-0246F5462085}" type="presOf" srcId="{6345EB8D-0D36-4A38-BAE8-E54DD047F892}" destId="{4E114143-EF42-418B-87AE-7C592D52C2A5}" srcOrd="0" destOrd="0" presId="urn:microsoft.com/office/officeart/2018/2/layout/IconVerticalSolidList"/>
    <dgm:cxn modelId="{1AA974C2-3A83-4417-BA4D-51F847C2B8F2}" type="presOf" srcId="{20204BE8-7C8E-4005-BA24-78A1B3174D6F}" destId="{5CAA85F4-EE52-4D2C-B225-34F37983D091}" srcOrd="0" destOrd="0" presId="urn:microsoft.com/office/officeart/2018/2/layout/IconVerticalSolidList"/>
    <dgm:cxn modelId="{504FE8CA-4E7E-440B-B85F-80704F18D9E6}" type="presOf" srcId="{3B6792F3-4D2B-48C3-B03F-EA46C5E6F38C}" destId="{8FED2DE7-2387-4493-98BE-127A5BEFC119}" srcOrd="0" destOrd="0" presId="urn:microsoft.com/office/officeart/2018/2/layout/IconVerticalSolidList"/>
    <dgm:cxn modelId="{BDE80ECD-F7B6-4481-82D0-E519BA58D4D7}" srcId="{20204BE8-7C8E-4005-BA24-78A1B3174D6F}" destId="{8A067A1A-F02C-4E6D-888D-C5CCE8375F14}" srcOrd="0" destOrd="0" parTransId="{70A77540-A8E6-444C-8449-F8BECBF8A3C3}" sibTransId="{D7AE4273-A12E-4CE1-9698-1259A8CE7E19}"/>
    <dgm:cxn modelId="{1363820A-F8A6-4AC5-9F4C-CD3D7B5AF8D6}" type="presParOf" srcId="{5CAA85F4-EE52-4D2C-B225-34F37983D091}" destId="{05487075-91D6-4F89-8E2F-F6AB8A267D41}" srcOrd="0" destOrd="0" presId="urn:microsoft.com/office/officeart/2018/2/layout/IconVerticalSolidList"/>
    <dgm:cxn modelId="{4CD8563A-D813-4357-A2F9-E4898D3EE989}" type="presParOf" srcId="{05487075-91D6-4F89-8E2F-F6AB8A267D41}" destId="{F53DF2B3-4706-4D1B-BB94-41C2995D9730}" srcOrd="0" destOrd="0" presId="urn:microsoft.com/office/officeart/2018/2/layout/IconVerticalSolidList"/>
    <dgm:cxn modelId="{F03C49B5-ED07-44AD-B3B6-B082F34D34C1}" type="presParOf" srcId="{05487075-91D6-4F89-8E2F-F6AB8A267D41}" destId="{0D1B63DE-DB89-4677-B1AA-FF118C46C4B8}" srcOrd="1" destOrd="0" presId="urn:microsoft.com/office/officeart/2018/2/layout/IconVerticalSolidList"/>
    <dgm:cxn modelId="{BC0708C9-582C-4E94-AF2B-EB1642330F08}" type="presParOf" srcId="{05487075-91D6-4F89-8E2F-F6AB8A267D41}" destId="{4369FCDA-A48A-40DC-B11A-BB9046BD8600}" srcOrd="2" destOrd="0" presId="urn:microsoft.com/office/officeart/2018/2/layout/IconVerticalSolidList"/>
    <dgm:cxn modelId="{4B70EA56-A52B-45C6-A876-771E86AE0E39}" type="presParOf" srcId="{05487075-91D6-4F89-8E2F-F6AB8A267D41}" destId="{761FC77F-83F1-4AF3-A13A-896FCBC42271}" srcOrd="3" destOrd="0" presId="urn:microsoft.com/office/officeart/2018/2/layout/IconVerticalSolidList"/>
    <dgm:cxn modelId="{F33C3DCF-E1D8-48DE-9CE6-B127875E96A0}" type="presParOf" srcId="{5CAA85F4-EE52-4D2C-B225-34F37983D091}" destId="{27D1E923-62B9-46BD-9987-4D0E43DE3346}" srcOrd="1" destOrd="0" presId="urn:microsoft.com/office/officeart/2018/2/layout/IconVerticalSolidList"/>
    <dgm:cxn modelId="{C044F4B8-D9EA-4A96-95BF-FB0ACAB6F35C}" type="presParOf" srcId="{5CAA85F4-EE52-4D2C-B225-34F37983D091}" destId="{D7C6244F-2A50-42DC-88E7-45E915D9C22A}" srcOrd="2" destOrd="0" presId="urn:microsoft.com/office/officeart/2018/2/layout/IconVerticalSolidList"/>
    <dgm:cxn modelId="{95D082E4-DC09-48D7-8E45-286216F34B0D}" type="presParOf" srcId="{D7C6244F-2A50-42DC-88E7-45E915D9C22A}" destId="{34B36DA2-A8AA-4669-9371-EBBB2E504CBE}" srcOrd="0" destOrd="0" presId="urn:microsoft.com/office/officeart/2018/2/layout/IconVerticalSolidList"/>
    <dgm:cxn modelId="{D8D678C5-F208-4376-9159-9B5F26ACF046}" type="presParOf" srcId="{D7C6244F-2A50-42DC-88E7-45E915D9C22A}" destId="{CC9ACA33-DC1B-442A-8339-AB41271A4337}" srcOrd="1" destOrd="0" presId="urn:microsoft.com/office/officeart/2018/2/layout/IconVerticalSolidList"/>
    <dgm:cxn modelId="{FAF67E10-FB25-4F76-9173-E7DDD766A54E}" type="presParOf" srcId="{D7C6244F-2A50-42DC-88E7-45E915D9C22A}" destId="{6E6D95AD-4887-4208-B8F5-A996657A5B72}" srcOrd="2" destOrd="0" presId="urn:microsoft.com/office/officeart/2018/2/layout/IconVerticalSolidList"/>
    <dgm:cxn modelId="{4586B1CE-E34F-44BD-BA4D-82503875673C}" type="presParOf" srcId="{D7C6244F-2A50-42DC-88E7-45E915D9C22A}" destId="{4E114143-EF42-418B-87AE-7C592D52C2A5}" srcOrd="3" destOrd="0" presId="urn:microsoft.com/office/officeart/2018/2/layout/IconVerticalSolidList"/>
    <dgm:cxn modelId="{AAD1C183-15B9-4B6C-8533-BCBF0033BE03}" type="presParOf" srcId="{5CAA85F4-EE52-4D2C-B225-34F37983D091}" destId="{6F46726E-99D7-4169-A9B2-B8DA70ACF28E}" srcOrd="3" destOrd="0" presId="urn:microsoft.com/office/officeart/2018/2/layout/IconVerticalSolidList"/>
    <dgm:cxn modelId="{708D183B-10F9-4C4B-8767-6700C6F214FB}" type="presParOf" srcId="{5CAA85F4-EE52-4D2C-B225-34F37983D091}" destId="{9647CE21-92F8-49D1-B055-C63B51E0FAD5}" srcOrd="4" destOrd="0" presId="urn:microsoft.com/office/officeart/2018/2/layout/IconVerticalSolidList"/>
    <dgm:cxn modelId="{499FFAD3-E1F3-4873-8791-52C08FEF0142}" type="presParOf" srcId="{9647CE21-92F8-49D1-B055-C63B51E0FAD5}" destId="{8C935F35-BF17-422B-ADF5-05C9ED50840C}" srcOrd="0" destOrd="0" presId="urn:microsoft.com/office/officeart/2018/2/layout/IconVerticalSolidList"/>
    <dgm:cxn modelId="{45E031E2-AA14-4FA6-95E5-C9DE0C2A4C87}" type="presParOf" srcId="{9647CE21-92F8-49D1-B055-C63B51E0FAD5}" destId="{2A83A623-F1AD-47B6-829A-526C5D7BA383}" srcOrd="1" destOrd="0" presId="urn:microsoft.com/office/officeart/2018/2/layout/IconVerticalSolidList"/>
    <dgm:cxn modelId="{117D490A-A7F5-4FDE-ADA5-B49460D46D04}" type="presParOf" srcId="{9647CE21-92F8-49D1-B055-C63B51E0FAD5}" destId="{CCA25ED7-DBA4-46E5-BEBA-85246EB2D0BD}" srcOrd="2" destOrd="0" presId="urn:microsoft.com/office/officeart/2018/2/layout/IconVerticalSolidList"/>
    <dgm:cxn modelId="{3FC38BB1-8889-4296-BAA5-A0408A76B67A}" type="presParOf" srcId="{9647CE21-92F8-49D1-B055-C63B51E0FAD5}" destId="{ADC025F6-C0BA-4D34-A2A7-17A4BDA7410A}" srcOrd="3" destOrd="0" presId="urn:microsoft.com/office/officeart/2018/2/layout/IconVerticalSolidList"/>
    <dgm:cxn modelId="{C7553C0C-B0BA-4488-9F07-BF3CC4B7EF4D}" type="presParOf" srcId="{5CAA85F4-EE52-4D2C-B225-34F37983D091}" destId="{8071BC9C-09CE-4520-9B50-963094142E5B}" srcOrd="5" destOrd="0" presId="urn:microsoft.com/office/officeart/2018/2/layout/IconVerticalSolidList"/>
    <dgm:cxn modelId="{672AA328-CD44-4382-84DF-E9F1E3ADA53D}" type="presParOf" srcId="{5CAA85F4-EE52-4D2C-B225-34F37983D091}" destId="{B094E36B-3E48-419E-BFE8-9428108F0518}" srcOrd="6" destOrd="0" presId="urn:microsoft.com/office/officeart/2018/2/layout/IconVerticalSolidList"/>
    <dgm:cxn modelId="{AA810B26-7B59-4C46-B3F6-628FEF3D0E62}" type="presParOf" srcId="{B094E36B-3E48-419E-BFE8-9428108F0518}" destId="{83F05AD0-0118-4545-AB0D-E3AFFCDD9844}" srcOrd="0" destOrd="0" presId="urn:microsoft.com/office/officeart/2018/2/layout/IconVerticalSolidList"/>
    <dgm:cxn modelId="{CE6A7F68-2C83-4006-9422-AE4FD7574279}" type="presParOf" srcId="{B094E36B-3E48-419E-BFE8-9428108F0518}" destId="{9218EE97-D730-496E-BE61-CE0CC63209DC}" srcOrd="1" destOrd="0" presId="urn:microsoft.com/office/officeart/2018/2/layout/IconVerticalSolidList"/>
    <dgm:cxn modelId="{7CE46707-D041-4614-835F-5F00595B2940}" type="presParOf" srcId="{B094E36B-3E48-419E-BFE8-9428108F0518}" destId="{FB802C7E-F714-4FA9-A649-FE6186535F2F}" srcOrd="2" destOrd="0" presId="urn:microsoft.com/office/officeart/2018/2/layout/IconVerticalSolidList"/>
    <dgm:cxn modelId="{53BE6C62-6F6F-4B6F-B872-73D736DA6611}" type="presParOf" srcId="{B094E36B-3E48-419E-BFE8-9428108F0518}" destId="{AB5E28BC-AD28-4F80-ACCC-C8785D16AD87}" srcOrd="3" destOrd="0" presId="urn:microsoft.com/office/officeart/2018/2/layout/IconVerticalSolidList"/>
    <dgm:cxn modelId="{BA8EA6C3-4D6E-483F-8B2B-E35460D4A8E7}" type="presParOf" srcId="{5CAA85F4-EE52-4D2C-B225-34F37983D091}" destId="{828E7201-6E80-4051-9610-02B8CB20A251}" srcOrd="7" destOrd="0" presId="urn:microsoft.com/office/officeart/2018/2/layout/IconVerticalSolidList"/>
    <dgm:cxn modelId="{85EA9114-0107-4973-B936-44E0A73C82F9}" type="presParOf" srcId="{5CAA85F4-EE52-4D2C-B225-34F37983D091}" destId="{FF8AACE7-B410-4E7B-AF1E-EF6968B1C83A}" srcOrd="8" destOrd="0" presId="urn:microsoft.com/office/officeart/2018/2/layout/IconVerticalSolidList"/>
    <dgm:cxn modelId="{49EF65D2-5A1C-4909-85AB-4C26BF30AAF8}" type="presParOf" srcId="{FF8AACE7-B410-4E7B-AF1E-EF6968B1C83A}" destId="{6E207BC6-FB02-431D-8245-7D6FA1503A0E}" srcOrd="0" destOrd="0" presId="urn:microsoft.com/office/officeart/2018/2/layout/IconVerticalSolidList"/>
    <dgm:cxn modelId="{26AC5370-27C6-40C1-8816-60824E22EB67}" type="presParOf" srcId="{FF8AACE7-B410-4E7B-AF1E-EF6968B1C83A}" destId="{2BEE9B90-ACB5-441E-858C-4F3F720A89F9}" srcOrd="1" destOrd="0" presId="urn:microsoft.com/office/officeart/2018/2/layout/IconVerticalSolidList"/>
    <dgm:cxn modelId="{3E8B8D42-78F7-4995-941F-BD2C0423CC5A}" type="presParOf" srcId="{FF8AACE7-B410-4E7B-AF1E-EF6968B1C83A}" destId="{33B64790-A701-4859-9E75-BF4381FE4E7B}" srcOrd="2" destOrd="0" presId="urn:microsoft.com/office/officeart/2018/2/layout/IconVerticalSolidList"/>
    <dgm:cxn modelId="{873A9561-CBB7-4E0B-8FA9-7D7F6483D1F7}" type="presParOf" srcId="{FF8AACE7-B410-4E7B-AF1E-EF6968B1C83A}" destId="{8FED2DE7-2387-4493-98BE-127A5BEFC11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3DF2B3-4706-4D1B-BB94-41C2995D9730}">
      <dsp:nvSpPr>
        <dsp:cNvPr id="0" name=""/>
        <dsp:cNvSpPr/>
      </dsp:nvSpPr>
      <dsp:spPr>
        <a:xfrm>
          <a:off x="0" y="4268"/>
          <a:ext cx="6104761" cy="90927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1B63DE-DB89-4677-B1AA-FF118C46C4B8}">
      <dsp:nvSpPr>
        <dsp:cNvPr id="0" name=""/>
        <dsp:cNvSpPr/>
      </dsp:nvSpPr>
      <dsp:spPr>
        <a:xfrm>
          <a:off x="275054" y="208855"/>
          <a:ext cx="500099" cy="50009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1FC77F-83F1-4AF3-A13A-896FCBC42271}">
      <dsp:nvSpPr>
        <dsp:cNvPr id="0" name=""/>
        <dsp:cNvSpPr/>
      </dsp:nvSpPr>
      <dsp:spPr>
        <a:xfrm>
          <a:off x="1050209" y="4268"/>
          <a:ext cx="5054551" cy="9092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231" tIns="96231" rIns="96231" bIns="9623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/>
            <a:t>Understanding Public Health Impacts</a:t>
          </a:r>
          <a:endParaRPr lang="en-US" sz="1900" kern="1200"/>
        </a:p>
      </dsp:txBody>
      <dsp:txXfrm>
        <a:off x="1050209" y="4268"/>
        <a:ext cx="5054551" cy="909272"/>
      </dsp:txXfrm>
    </dsp:sp>
    <dsp:sp modelId="{34B36DA2-A8AA-4669-9371-EBBB2E504CBE}">
      <dsp:nvSpPr>
        <dsp:cNvPr id="0" name=""/>
        <dsp:cNvSpPr/>
      </dsp:nvSpPr>
      <dsp:spPr>
        <a:xfrm>
          <a:off x="0" y="1140858"/>
          <a:ext cx="6104761" cy="90927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9ACA33-DC1B-442A-8339-AB41271A4337}">
      <dsp:nvSpPr>
        <dsp:cNvPr id="0" name=""/>
        <dsp:cNvSpPr/>
      </dsp:nvSpPr>
      <dsp:spPr>
        <a:xfrm>
          <a:off x="275054" y="1345445"/>
          <a:ext cx="500099" cy="50009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114143-EF42-418B-87AE-7C592D52C2A5}">
      <dsp:nvSpPr>
        <dsp:cNvPr id="0" name=""/>
        <dsp:cNvSpPr/>
      </dsp:nvSpPr>
      <dsp:spPr>
        <a:xfrm>
          <a:off x="1050209" y="1140858"/>
          <a:ext cx="5054551" cy="9092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231" tIns="96231" rIns="96231" bIns="9623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/>
            <a:t>Economic Analysis</a:t>
          </a:r>
          <a:endParaRPr lang="en-US" sz="1900" kern="1200"/>
        </a:p>
      </dsp:txBody>
      <dsp:txXfrm>
        <a:off x="1050209" y="1140858"/>
        <a:ext cx="5054551" cy="909272"/>
      </dsp:txXfrm>
    </dsp:sp>
    <dsp:sp modelId="{8C935F35-BF17-422B-ADF5-05C9ED50840C}">
      <dsp:nvSpPr>
        <dsp:cNvPr id="0" name=""/>
        <dsp:cNvSpPr/>
      </dsp:nvSpPr>
      <dsp:spPr>
        <a:xfrm>
          <a:off x="0" y="2277448"/>
          <a:ext cx="6104761" cy="90927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83A623-F1AD-47B6-829A-526C5D7BA383}">
      <dsp:nvSpPr>
        <dsp:cNvPr id="0" name=""/>
        <dsp:cNvSpPr/>
      </dsp:nvSpPr>
      <dsp:spPr>
        <a:xfrm>
          <a:off x="275054" y="2482035"/>
          <a:ext cx="500099" cy="50009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C025F6-C0BA-4D34-A2A7-17A4BDA7410A}">
      <dsp:nvSpPr>
        <dsp:cNvPr id="0" name=""/>
        <dsp:cNvSpPr/>
      </dsp:nvSpPr>
      <dsp:spPr>
        <a:xfrm>
          <a:off x="1050209" y="2277448"/>
          <a:ext cx="5054551" cy="9092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231" tIns="96231" rIns="96231" bIns="9623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/>
            <a:t>Social Implications</a:t>
          </a:r>
          <a:endParaRPr lang="en-US" sz="1900" kern="1200"/>
        </a:p>
      </dsp:txBody>
      <dsp:txXfrm>
        <a:off x="1050209" y="2277448"/>
        <a:ext cx="5054551" cy="909272"/>
      </dsp:txXfrm>
    </dsp:sp>
    <dsp:sp modelId="{83F05AD0-0118-4545-AB0D-E3AFFCDD9844}">
      <dsp:nvSpPr>
        <dsp:cNvPr id="0" name=""/>
        <dsp:cNvSpPr/>
      </dsp:nvSpPr>
      <dsp:spPr>
        <a:xfrm>
          <a:off x="0" y="3414039"/>
          <a:ext cx="6104761" cy="90927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18EE97-D730-496E-BE61-CE0CC63209DC}">
      <dsp:nvSpPr>
        <dsp:cNvPr id="0" name=""/>
        <dsp:cNvSpPr/>
      </dsp:nvSpPr>
      <dsp:spPr>
        <a:xfrm>
          <a:off x="275054" y="3618625"/>
          <a:ext cx="500099" cy="50009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5E28BC-AD28-4F80-ACCC-C8785D16AD87}">
      <dsp:nvSpPr>
        <dsp:cNvPr id="0" name=""/>
        <dsp:cNvSpPr/>
      </dsp:nvSpPr>
      <dsp:spPr>
        <a:xfrm>
          <a:off x="1050209" y="3414039"/>
          <a:ext cx="5054551" cy="9092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231" tIns="96231" rIns="96231" bIns="9623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/>
            <a:t>Data-Driven Decision Making</a:t>
          </a:r>
          <a:endParaRPr lang="en-US" sz="1900" kern="1200"/>
        </a:p>
      </dsp:txBody>
      <dsp:txXfrm>
        <a:off x="1050209" y="3414039"/>
        <a:ext cx="5054551" cy="909272"/>
      </dsp:txXfrm>
    </dsp:sp>
    <dsp:sp modelId="{6E207BC6-FB02-431D-8245-7D6FA1503A0E}">
      <dsp:nvSpPr>
        <dsp:cNvPr id="0" name=""/>
        <dsp:cNvSpPr/>
      </dsp:nvSpPr>
      <dsp:spPr>
        <a:xfrm>
          <a:off x="0" y="4550629"/>
          <a:ext cx="6104761" cy="90927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EE9B90-ACB5-441E-858C-4F3F720A89F9}">
      <dsp:nvSpPr>
        <dsp:cNvPr id="0" name=""/>
        <dsp:cNvSpPr/>
      </dsp:nvSpPr>
      <dsp:spPr>
        <a:xfrm>
          <a:off x="275054" y="4755215"/>
          <a:ext cx="500099" cy="50009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ED2DE7-2387-4493-98BE-127A5BEFC119}">
      <dsp:nvSpPr>
        <dsp:cNvPr id="0" name=""/>
        <dsp:cNvSpPr/>
      </dsp:nvSpPr>
      <dsp:spPr>
        <a:xfrm>
          <a:off x="1050209" y="4550629"/>
          <a:ext cx="5054551" cy="9092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231" tIns="96231" rIns="96231" bIns="9623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/>
            <a:t>Guides future strategies in pandemic preparedness and management</a:t>
          </a:r>
          <a:endParaRPr lang="en-US" sz="1900" kern="1200"/>
        </a:p>
      </dsp:txBody>
      <dsp:txXfrm>
        <a:off x="1050209" y="4550629"/>
        <a:ext cx="5054551" cy="9092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09CAF4-8BCE-654C-B4C9-7F95254756CD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3E916D-F49E-EB41-B4C9-1DB0A5F7E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25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E916D-F49E-EB41-B4C9-1DB0A5F7EA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8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584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053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8928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8569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72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2815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5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2834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62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66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3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22" r:id="rId6"/>
    <p:sldLayoutId id="2147483817" r:id="rId7"/>
    <p:sldLayoutId id="2147483818" r:id="rId8"/>
    <p:sldLayoutId id="2147483819" r:id="rId9"/>
    <p:sldLayoutId id="2147483821" r:id="rId10"/>
    <p:sldLayoutId id="214748382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TeamR-csci-6221/csci_6221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github.com/owid/covid-19-dat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D3956D6-6E4C-4E44-9836-75A085263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1191" y="0"/>
            <a:ext cx="1901686" cy="6858000"/>
            <a:chOff x="10290315" y="0"/>
            <a:chExt cx="1901686" cy="685800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8AB65B34-0BA8-6445-BE4D-E255D663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19">
              <a:extLst>
                <a:ext uri="{FF2B5EF4-FFF2-40B4-BE49-F238E27FC236}">
                  <a16:creationId xmlns:a16="http://schemas.microsoft.com/office/drawing/2014/main" id="{B4594FA9-86BB-9541-8441-05ABDCA9A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20">
              <a:extLst>
                <a:ext uri="{FF2B5EF4-FFF2-40B4-BE49-F238E27FC236}">
                  <a16:creationId xmlns:a16="http://schemas.microsoft.com/office/drawing/2014/main" id="{FED9FADB-330A-C348-B3C6-C38EA587D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21">
              <a:extLst>
                <a:ext uri="{FF2B5EF4-FFF2-40B4-BE49-F238E27FC236}">
                  <a16:creationId xmlns:a16="http://schemas.microsoft.com/office/drawing/2014/main" id="{ABA4E9E9-74F6-4E47-AACC-1D1CB58EAD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 22">
              <a:extLst>
                <a:ext uri="{FF2B5EF4-FFF2-40B4-BE49-F238E27FC236}">
                  <a16:creationId xmlns:a16="http://schemas.microsoft.com/office/drawing/2014/main" id="{8314F296-C7C9-B446-8D6A-EE1451890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23">
              <a:extLst>
                <a:ext uri="{FF2B5EF4-FFF2-40B4-BE49-F238E27FC236}">
                  <a16:creationId xmlns:a16="http://schemas.microsoft.com/office/drawing/2014/main" id="{BB3BB72F-9A10-FD4E-865E-BEBCD712FD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24">
              <a:extLst>
                <a:ext uri="{FF2B5EF4-FFF2-40B4-BE49-F238E27FC236}">
                  <a16:creationId xmlns:a16="http://schemas.microsoft.com/office/drawing/2014/main" id="{AC5BAAD2-E767-7F41-9F1D-356D94B63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6A5A19-8C29-2BAA-CE42-60F2D062C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768334"/>
            <a:ext cx="5863082" cy="3009687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700" dirty="0"/>
              <a:t>Covid-19: Data Analysis and Predictive Modelling in R</a:t>
            </a:r>
            <a:br>
              <a:rPr lang="en-US" sz="4700" dirty="0"/>
            </a:br>
            <a:br>
              <a:rPr lang="en-US" sz="4700" dirty="0"/>
            </a:br>
            <a:r>
              <a:rPr lang="en-US" sz="4700" dirty="0">
                <a:hlinkClick r:id="rId2"/>
              </a:rPr>
              <a:t>GitHub Link</a:t>
            </a:r>
            <a:endParaRPr lang="en-US" sz="4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96DC0-EAE7-FFDD-2B78-4702A2921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1" y="4283239"/>
            <a:ext cx="5863082" cy="1475177"/>
          </a:xfrm>
        </p:spPr>
        <p:txBody>
          <a:bodyPr>
            <a:normAutofit/>
          </a:bodyPr>
          <a:lstStyle/>
          <a:p>
            <a:r>
              <a:rPr lang="en-US"/>
              <a:t>Shyama Arunachalam, Ankita </a:t>
            </a:r>
            <a:r>
              <a:rPr lang="en-US" err="1"/>
              <a:t>Dewangswami</a:t>
            </a:r>
            <a:r>
              <a:rPr lang="en-US"/>
              <a:t>, Fnu Pratichi, Vidhi Khandelwal, Divya Susmitha </a:t>
            </a:r>
            <a:r>
              <a:rPr lang="en-US" err="1"/>
              <a:t>Nidamanuri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640437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Graph">
            <a:extLst>
              <a:ext uri="{FF2B5EF4-FFF2-40B4-BE49-F238E27FC236}">
                <a16:creationId xmlns:a16="http://schemas.microsoft.com/office/drawing/2014/main" id="{F0953D49-27FB-C8AC-878E-A384914A29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35" r="32321"/>
          <a:stretch/>
        </p:blipFill>
        <p:spPr>
          <a:xfrm>
            <a:off x="7534655" y="1"/>
            <a:ext cx="465734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630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6F2B51C-9578-EB41-A17E-FFF9D491A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4E9CAEA-4CF4-D249-8127-CD2FA2018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 85">
              <a:extLst>
                <a:ext uri="{FF2B5EF4-FFF2-40B4-BE49-F238E27FC236}">
                  <a16:creationId xmlns:a16="http://schemas.microsoft.com/office/drawing/2014/main" id="{E51EDD93-C3A3-DF47-BCFC-43B049E34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Freeform 86">
              <a:extLst>
                <a:ext uri="{FF2B5EF4-FFF2-40B4-BE49-F238E27FC236}">
                  <a16:creationId xmlns:a16="http://schemas.microsoft.com/office/drawing/2014/main" id="{D574DB0D-896A-D649-89B1-33753E1D4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87">
              <a:extLst>
                <a:ext uri="{FF2B5EF4-FFF2-40B4-BE49-F238E27FC236}">
                  <a16:creationId xmlns:a16="http://schemas.microsoft.com/office/drawing/2014/main" id="{62256DD9-FEA3-4A40-80D1-B33F0FF15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88">
              <a:extLst>
                <a:ext uri="{FF2B5EF4-FFF2-40B4-BE49-F238E27FC236}">
                  <a16:creationId xmlns:a16="http://schemas.microsoft.com/office/drawing/2014/main" id="{534E9839-EAD7-3C49-8D10-E4BFE0820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89">
              <a:extLst>
                <a:ext uri="{FF2B5EF4-FFF2-40B4-BE49-F238E27FC236}">
                  <a16:creationId xmlns:a16="http://schemas.microsoft.com/office/drawing/2014/main" id="{DDFC3FA6-9BB5-A34E-9337-A2E9A1EED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97">
              <a:extLst>
                <a:ext uri="{FF2B5EF4-FFF2-40B4-BE49-F238E27FC236}">
                  <a16:creationId xmlns:a16="http://schemas.microsoft.com/office/drawing/2014/main" id="{45000D9E-4AD7-5A4F-8E99-302F388C8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28BEF83-64A1-E249-DAB3-D6DFC0907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9751" y="768334"/>
            <a:ext cx="6479629" cy="28664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/>
              <a:t>Questions?</a:t>
            </a:r>
          </a:p>
        </p:txBody>
      </p:sp>
      <p:pic>
        <p:nvPicPr>
          <p:cNvPr id="4" name="Picture 3" descr="3D black question marks with one yellow question mark">
            <a:extLst>
              <a:ext uri="{FF2B5EF4-FFF2-40B4-BE49-F238E27FC236}">
                <a16:creationId xmlns:a16="http://schemas.microsoft.com/office/drawing/2014/main" id="{CB65E492-4132-D700-E65B-737D8CB3A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328" r="27461" b="1"/>
          <a:stretch/>
        </p:blipFill>
        <p:spPr>
          <a:xfrm>
            <a:off x="20" y="1"/>
            <a:ext cx="4173349" cy="6857999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39752" y="6087110"/>
            <a:ext cx="688374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6622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70EBDB1D-17AA-8140-B216-35CBA8C9E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73" name="Freeform 34">
              <a:extLst>
                <a:ext uri="{FF2B5EF4-FFF2-40B4-BE49-F238E27FC236}">
                  <a16:creationId xmlns:a16="http://schemas.microsoft.com/office/drawing/2014/main" id="{98E3FFBE-BCB2-4744-8CA3-BC11F11AD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Freeform 36">
              <a:extLst>
                <a:ext uri="{FF2B5EF4-FFF2-40B4-BE49-F238E27FC236}">
                  <a16:creationId xmlns:a16="http://schemas.microsoft.com/office/drawing/2014/main" id="{BBD5B432-1551-644A-B937-54EFF4201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" name="Freeform 38">
              <a:extLst>
                <a:ext uri="{FF2B5EF4-FFF2-40B4-BE49-F238E27FC236}">
                  <a16:creationId xmlns:a16="http://schemas.microsoft.com/office/drawing/2014/main" id="{BDCFB512-5A0E-0143-B5B7-6A965E100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 50">
              <a:extLst>
                <a:ext uri="{FF2B5EF4-FFF2-40B4-BE49-F238E27FC236}">
                  <a16:creationId xmlns:a16="http://schemas.microsoft.com/office/drawing/2014/main" id="{EEDAA716-EDDF-5941-A55E-C12C893A3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4F09DE-D96B-200E-1D87-17B5FECC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3437" y="770890"/>
            <a:ext cx="6146018" cy="74795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b="0">
                <a:ea typeface="+mj-lt"/>
                <a:cs typeface="+mj-lt"/>
              </a:rPr>
              <a:t>Why R for Data Analysis?</a:t>
            </a:r>
            <a:endParaRPr lang="en-US"/>
          </a:p>
        </p:txBody>
      </p:sp>
      <p:sp>
        <p:nvSpPr>
          <p:cNvPr id="63" name="Content Placeholder 2">
            <a:extLst>
              <a:ext uri="{FF2B5EF4-FFF2-40B4-BE49-F238E27FC236}">
                <a16:creationId xmlns:a16="http://schemas.microsoft.com/office/drawing/2014/main" id="{92AA8EC2-F2C5-6A1C-2A1D-4A76B3D12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6923" y="1612939"/>
            <a:ext cx="5983199" cy="4018032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GB" sz="2200">
                <a:ea typeface="+mn-lt"/>
                <a:cs typeface="+mn-lt"/>
              </a:rPr>
              <a:t>Utilizes R’s robust statistical tools for in-depth analysis of pandemic trends.</a:t>
            </a:r>
            <a:endParaRPr lang="en-US"/>
          </a:p>
          <a:p>
            <a:pPr marL="0" indent="0">
              <a:buNone/>
            </a:pPr>
            <a:endParaRPr lang="en-GB" sz="2200">
              <a:ea typeface="+mn-lt"/>
              <a:cs typeface="+mn-lt"/>
            </a:endParaRPr>
          </a:p>
          <a:p>
            <a:r>
              <a:rPr lang="en-GB" sz="2200">
                <a:ea typeface="+mn-lt"/>
                <a:cs typeface="+mn-lt"/>
              </a:rPr>
              <a:t>Employs advanced visualization libraries in R to depict complex data clearly and compellingly.</a:t>
            </a:r>
            <a:endParaRPr lang="en-GB"/>
          </a:p>
          <a:p>
            <a:pPr marL="0" indent="0">
              <a:buNone/>
            </a:pPr>
            <a:endParaRPr lang="en-GB" sz="2200">
              <a:ea typeface="+mn-lt"/>
              <a:cs typeface="+mn-lt"/>
            </a:endParaRPr>
          </a:p>
          <a:p>
            <a:r>
              <a:rPr lang="en-GB" sz="2200">
                <a:ea typeface="+mn-lt"/>
                <a:cs typeface="+mn-lt"/>
              </a:rPr>
              <a:t>Benefits from the open-source nature of R, ensuring accessibility and collaborative improvements.</a:t>
            </a:r>
            <a:endParaRPr lang="en-GB"/>
          </a:p>
          <a:p>
            <a:pPr marL="0" indent="0">
              <a:buNone/>
            </a:pPr>
            <a:endParaRPr lang="en-GB" sz="2200">
              <a:ea typeface="+mn-lt"/>
              <a:cs typeface="+mn-lt"/>
            </a:endParaRPr>
          </a:p>
          <a:p>
            <a:r>
              <a:rPr lang="en-GB" sz="2200">
                <a:ea typeface="+mn-lt"/>
                <a:cs typeface="+mn-lt"/>
              </a:rPr>
              <a:t>Ensures analysis reproducibility and easy updates, crucial for ongoing research during the pandemic.</a:t>
            </a:r>
            <a:endParaRPr lang="en-GB" sz="2200"/>
          </a:p>
          <a:p>
            <a:pPr marL="0" indent="0">
              <a:buNone/>
            </a:pPr>
            <a:endParaRPr lang="en-GB" sz="2200">
              <a:ea typeface="+mn-lt"/>
              <a:cs typeface="+mn-lt"/>
            </a:endParaRPr>
          </a:p>
          <a:p>
            <a:r>
              <a:rPr lang="en-GB" sz="2200">
                <a:ea typeface="+mn-lt"/>
                <a:cs typeface="+mn-lt"/>
              </a:rPr>
              <a:t>Integrates with numerous platforms and tools, facilitating comprehensive multi-source analyses.</a:t>
            </a:r>
            <a:endParaRPr lang="en-GB"/>
          </a:p>
          <a:p>
            <a:pPr marL="0" indent="0">
              <a:buNone/>
            </a:pPr>
            <a:endParaRPr lang="en-GB" sz="2200">
              <a:ea typeface="+mn-lt"/>
              <a:cs typeface="+mn-lt"/>
            </a:endParaRPr>
          </a:p>
          <a:p>
            <a:endParaRPr lang="en-US" sz="2200"/>
          </a:p>
          <a:p>
            <a:endParaRPr lang="en-GB" sz="2200"/>
          </a:p>
        </p:txBody>
      </p:sp>
      <p:pic>
        <p:nvPicPr>
          <p:cNvPr id="64" name="Picture 63" descr="Digital financial graph">
            <a:extLst>
              <a:ext uri="{FF2B5EF4-FFF2-40B4-BE49-F238E27FC236}">
                <a16:creationId xmlns:a16="http://schemas.microsoft.com/office/drawing/2014/main" id="{CE6F0C8A-99C6-469E-98B6-7AC976439B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4" r="16839"/>
          <a:stretch/>
        </p:blipFill>
        <p:spPr>
          <a:xfrm>
            <a:off x="117250" y="286565"/>
            <a:ext cx="5650631" cy="6857999"/>
          </a:xfrm>
          <a:prstGeom prst="rect">
            <a:avLst/>
          </a:prstGeom>
        </p:spPr>
      </p:pic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93279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Digital financial graph">
            <a:extLst>
              <a:ext uri="{FF2B5EF4-FFF2-40B4-BE49-F238E27FC236}">
                <a16:creationId xmlns:a16="http://schemas.microsoft.com/office/drawing/2014/main" id="{A4F00202-A102-E1C2-0A62-D569C7CA5B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4" r="16839"/>
          <a:stretch/>
        </p:blipFill>
        <p:spPr>
          <a:xfrm>
            <a:off x="20" y="1"/>
            <a:ext cx="578088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65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0EBDB1D-17AA-8140-B216-35CBA8C9E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98E3FFBE-BCB2-4744-8CA3-BC11F11AD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BBD5B432-1551-644A-B937-54EFF4201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BDCFB512-5A0E-0143-B5B7-6A965E100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50">
              <a:extLst>
                <a:ext uri="{FF2B5EF4-FFF2-40B4-BE49-F238E27FC236}">
                  <a16:creationId xmlns:a16="http://schemas.microsoft.com/office/drawing/2014/main" id="{EEDAA716-EDDF-5941-A55E-C12C893A3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BD7B120-E8F6-2546-4B50-B173D8A13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519" y="770890"/>
            <a:ext cx="7405321" cy="7730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Dataset &amp;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5BD4C-21C7-E700-3F91-A4A28B7EA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7329" y="1724589"/>
            <a:ext cx="7889130" cy="432692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/>
              <a:t>Name : </a:t>
            </a:r>
            <a:r>
              <a:rPr lang="en-US">
                <a:ea typeface="+mn-lt"/>
                <a:cs typeface="+mn-lt"/>
              </a:rPr>
              <a:t>OWID COVID-19 Data</a:t>
            </a: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Source: </a:t>
            </a:r>
            <a:r>
              <a:rPr lang="en-US" i="1">
                <a:hlinkClick r:id="rId2"/>
              </a:rPr>
              <a:t>Our World in Data</a:t>
            </a:r>
            <a:endParaRPr lang="en-US" i="1"/>
          </a:p>
          <a:p>
            <a:pPr marL="0" indent="0">
              <a:buNone/>
            </a:pPr>
            <a:endParaRPr lang="en-US" i="1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Purpose: The dataset provides comprehensive data on COVID-19 cases, vaccinations, mortality, and various other metrics across countries.</a:t>
            </a:r>
            <a:endParaRPr lang="en-US" i="1"/>
          </a:p>
          <a:p>
            <a:pPr marL="0" indent="0">
              <a:buNone/>
            </a:pPr>
            <a:endParaRPr lang="en-US"/>
          </a:p>
          <a:p>
            <a:r>
              <a:rPr lang="en-US"/>
              <a:t>We have 387249 rows and 67 columns (metric) in our dataset providing a rich source of socio-economic and demographic information to analyze trends in viral spread.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 i="1"/>
          </a:p>
          <a:p>
            <a:endParaRPr lang="en-US" i="1"/>
          </a:p>
          <a:p>
            <a:endParaRPr lang="en-US" i="1"/>
          </a:p>
          <a:p>
            <a:endParaRPr lang="en-US" i="1"/>
          </a:p>
        </p:txBody>
      </p:sp>
      <p:pic>
        <p:nvPicPr>
          <p:cNvPr id="23" name="Picture 22" descr="A digitally rendered city with numbers">
            <a:extLst>
              <a:ext uri="{FF2B5EF4-FFF2-40B4-BE49-F238E27FC236}">
                <a16:creationId xmlns:a16="http://schemas.microsoft.com/office/drawing/2014/main" id="{5BBBB0C7-8828-6B8B-CEF5-D2DFF2B1DB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1" r="33997" b="-1"/>
          <a:stretch/>
        </p:blipFill>
        <p:spPr>
          <a:xfrm>
            <a:off x="20" y="1"/>
            <a:ext cx="4066620" cy="6857999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93279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676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E36FE4-2EFF-20E4-057D-6170619BB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89"/>
            <a:ext cx="4133560" cy="3395469"/>
          </a:xfrm>
        </p:spPr>
        <p:txBody>
          <a:bodyPr>
            <a:normAutofit/>
          </a:bodyPr>
          <a:lstStyle/>
          <a:p>
            <a:r>
              <a:rPr lang="en-GB"/>
              <a:t>Relevance of COVID-19 Data in Analysing Impact and</a:t>
            </a:r>
            <a:r>
              <a:rPr lang="en-GB" b="0">
                <a:ea typeface="+mj-lt"/>
                <a:cs typeface="+mj-lt"/>
              </a:rPr>
              <a:t> </a:t>
            </a:r>
            <a:r>
              <a:rPr lang="en-GB"/>
              <a:t>Response</a:t>
            </a:r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A7C79610-62D0-7077-9F1D-00C8A9AFE9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4941495"/>
              </p:ext>
            </p:extLst>
          </p:nvPr>
        </p:nvGraphicFramePr>
        <p:xfrm>
          <a:off x="5316278" y="809039"/>
          <a:ext cx="6104761" cy="5464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477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00BDF4-7643-A942-A588-F24E4E09A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90B25A21-16B9-8D47-928B-2367A0B8C0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34">
              <a:extLst>
                <a:ext uri="{FF2B5EF4-FFF2-40B4-BE49-F238E27FC236}">
                  <a16:creationId xmlns:a16="http://schemas.microsoft.com/office/drawing/2014/main" id="{E5E64190-3AC0-0A48-9917-5FAE935A8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47">
              <a:extLst>
                <a:ext uri="{FF2B5EF4-FFF2-40B4-BE49-F238E27FC236}">
                  <a16:creationId xmlns:a16="http://schemas.microsoft.com/office/drawing/2014/main" id="{AE71CDB8-B430-F14E-99C8-E6AAB8E21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48">
              <a:extLst>
                <a:ext uri="{FF2B5EF4-FFF2-40B4-BE49-F238E27FC236}">
                  <a16:creationId xmlns:a16="http://schemas.microsoft.com/office/drawing/2014/main" id="{DCA37B0A-FCCC-7642-B70D-56AD50049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E1761AF-4ADE-2B6E-7A06-F447189FB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243" y="770890"/>
            <a:ext cx="6400999" cy="1268984"/>
          </a:xfrm>
        </p:spPr>
        <p:txBody>
          <a:bodyPr>
            <a:normAutofit/>
          </a:bodyPr>
          <a:lstStyle/>
          <a:p>
            <a:r>
              <a:rPr lang="en-US"/>
              <a:t>Data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3E835-12CC-ABCB-1279-5FC77E1B1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243" y="2160016"/>
            <a:ext cx="6400999" cy="36012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We use various libraries for data reading, transformations and operations such as handling missing data</a:t>
            </a:r>
          </a:p>
          <a:p>
            <a:r>
              <a:rPr lang="en-US" err="1"/>
              <a:t>dplyr</a:t>
            </a:r>
            <a:r>
              <a:rPr lang="en-US"/>
              <a:t> – </a:t>
            </a:r>
            <a:r>
              <a:rPr lang="en-US" err="1"/>
              <a:t>Dataframe</a:t>
            </a:r>
            <a:r>
              <a:rPr lang="en-US"/>
              <a:t> manipulation</a:t>
            </a:r>
          </a:p>
          <a:p>
            <a:r>
              <a:rPr lang="en-US" err="1"/>
              <a:t>jsonlite</a:t>
            </a:r>
            <a:r>
              <a:rPr lang="en-US"/>
              <a:t> – JSON parser and generator</a:t>
            </a:r>
          </a:p>
          <a:p>
            <a:r>
              <a:rPr lang="en-US"/>
              <a:t>zoo – Working with ordered observations over time (time-series analysis)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3028EB-CDAC-68F0-C606-650ACC0F35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22" r="33178"/>
          <a:stretch/>
        </p:blipFill>
        <p:spPr>
          <a:xfrm>
            <a:off x="20" y="1"/>
            <a:ext cx="4657325" cy="685799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24243" y="6087110"/>
            <a:ext cx="6400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6421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329B08-E140-1EF8-F94A-8FD4D47E3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4" y="765768"/>
            <a:ext cx="6402597" cy="10632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2CB65-1680-C23F-1FB5-7D50CA87E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8276" y="885910"/>
            <a:ext cx="4132763" cy="9431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90000"/>
              </a:lnSpc>
              <a:buNone/>
            </a:pPr>
            <a:r>
              <a:rPr lang="en-US" sz="2000"/>
              <a:t>ggplot2 – declaratively creating graphics in R. Used for creating charts, heatmaps etc.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CFFF971-DAC9-F44B-9F22-4B030B6B6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3" name="Freeform 39">
              <a:extLst>
                <a:ext uri="{FF2B5EF4-FFF2-40B4-BE49-F238E27FC236}">
                  <a16:creationId xmlns:a16="http://schemas.microsoft.com/office/drawing/2014/main" id="{2E3E7145-2B02-8142-A82F-FFCA717D6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33EA453D-E925-4C4C-A1E9-D54E82602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CBA4AF6C-8831-A34A-91A3-CC6ED3566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B12A352-6C2B-B94E-82E0-45D881BB7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A screen shot of a graph&#10;&#10;Description automatically generated">
            <a:extLst>
              <a:ext uri="{FF2B5EF4-FFF2-40B4-BE49-F238E27FC236}">
                <a16:creationId xmlns:a16="http://schemas.microsoft.com/office/drawing/2014/main" id="{4FACEA8B-CC2E-E408-807E-F2DA20A691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0" r="2112" b="2"/>
          <a:stretch/>
        </p:blipFill>
        <p:spPr>
          <a:xfrm>
            <a:off x="653260" y="2168907"/>
            <a:ext cx="5326632" cy="3716821"/>
          </a:xfrm>
          <a:prstGeom prst="rect">
            <a:avLst/>
          </a:prstGeom>
        </p:spPr>
      </p:pic>
      <p:pic>
        <p:nvPicPr>
          <p:cNvPr id="5" name="Picture 4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0712EA43-54E6-DFAB-1F71-3B7500E563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1" r="16302"/>
          <a:stretch/>
        </p:blipFill>
        <p:spPr>
          <a:xfrm>
            <a:off x="6208530" y="2168907"/>
            <a:ext cx="5329858" cy="3716821"/>
          </a:xfrm>
          <a:prstGeom prst="rect">
            <a:avLst/>
          </a:prstGeom>
        </p:spPr>
      </p:pic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1D4F49C-5EE1-6C4F-858E-AE02CC2C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5848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6501-5B0F-E23D-D077-935954A84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4541445" cy="1587449"/>
          </a:xfrm>
        </p:spPr>
        <p:txBody>
          <a:bodyPr>
            <a:normAutofit/>
          </a:bodyPr>
          <a:lstStyle/>
          <a:p>
            <a:r>
              <a:rPr lang="en-US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E910E-1F2F-F947-B4AB-BAEB9E421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5706" y="817197"/>
            <a:ext cx="5457725" cy="1541148"/>
          </a:xfrm>
        </p:spPr>
        <p:txBody>
          <a:bodyPr>
            <a:normAutofit/>
          </a:bodyPr>
          <a:lstStyle/>
          <a:p>
            <a:r>
              <a:rPr lang="en-US" sz="2200" err="1"/>
              <a:t>naturalearth</a:t>
            </a:r>
            <a:r>
              <a:rPr lang="en-US" sz="2200"/>
              <a:t>, </a:t>
            </a:r>
            <a:r>
              <a:rPr lang="en-US" sz="2200" err="1"/>
              <a:t>rnaturalearthdata</a:t>
            </a:r>
            <a:r>
              <a:rPr lang="en-US" sz="2200"/>
              <a:t>, leaflet- Tools to handle and visualize map data and creating interactive world maps</a:t>
            </a:r>
            <a:br>
              <a:rPr lang="en-US" sz="2200"/>
            </a:br>
            <a:endParaRPr lang="en-US" sz="2200"/>
          </a:p>
          <a:p>
            <a:pPr marL="0" indent="0">
              <a:buNone/>
            </a:pPr>
            <a:endParaRPr lang="en-US" sz="2200"/>
          </a:p>
        </p:txBody>
      </p:sp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5C2DF88C-6ACA-3558-E858-E4C677B097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14" b="39233"/>
          <a:stretch/>
        </p:blipFill>
        <p:spPr>
          <a:xfrm>
            <a:off x="651489" y="2691638"/>
            <a:ext cx="10885620" cy="318973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5ADD15B-C747-D340-BF8A-A1DD2A6A9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13" name="Freeform 53">
              <a:extLst>
                <a:ext uri="{FF2B5EF4-FFF2-40B4-BE49-F238E27FC236}">
                  <a16:creationId xmlns:a16="http://schemas.microsoft.com/office/drawing/2014/main" id="{0B0B662E-0152-FD4E-B468-3F3593C15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55">
              <a:extLst>
                <a:ext uri="{FF2B5EF4-FFF2-40B4-BE49-F238E27FC236}">
                  <a16:creationId xmlns:a16="http://schemas.microsoft.com/office/drawing/2014/main" id="{81BFFC99-6B9D-F240-BD39-160F4C5735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57">
              <a:extLst>
                <a:ext uri="{FF2B5EF4-FFF2-40B4-BE49-F238E27FC236}">
                  <a16:creationId xmlns:a16="http://schemas.microsoft.com/office/drawing/2014/main" id="{4DC6AEB9-EEFF-D243-AEE2-42D0F9E53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58">
              <a:extLst>
                <a:ext uri="{FF2B5EF4-FFF2-40B4-BE49-F238E27FC236}">
                  <a16:creationId xmlns:a16="http://schemas.microsoft.com/office/drawing/2014/main" id="{D89DA958-651D-0049-A549-A9D22E494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FE039F1-6D47-C642-B506-452A83B0A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773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0EBFE-2722-F6E1-60F2-76B1A3775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90"/>
            <a:ext cx="4133559" cy="12689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18A4B-7037-AFB5-4A4F-4D7C660C4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1" y="2160016"/>
            <a:ext cx="4133559" cy="3601212"/>
          </a:xfrm>
        </p:spPr>
        <p:txBody>
          <a:bodyPr>
            <a:normAutofit/>
          </a:bodyPr>
          <a:lstStyle/>
          <a:p>
            <a:r>
              <a:rPr lang="en-US" err="1"/>
              <a:t>plotly</a:t>
            </a:r>
            <a:r>
              <a:rPr lang="en-US"/>
              <a:t> – An interactive library allowing us to create complex visualizations, informative charts and animations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Screen Recording 2024-04-17 at 5.55.57 AM.mov" descr="A graph with lines in it&#10;&#10;Description automatically generated with medium confidence">
            <a:hlinkClick r:id="" action="ppaction://media"/>
            <a:extLst>
              <a:ext uri="{FF2B5EF4-FFF2-40B4-BE49-F238E27FC236}">
                <a16:creationId xmlns:a16="http://schemas.microsoft.com/office/drawing/2014/main" id="{A9182EC7-84CF-5F7F-80AF-03FA27BFC4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06596" y="1270454"/>
            <a:ext cx="6430513" cy="430844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B5E71B3-7269-894E-A00B-31D341365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12" name="Freeform 85">
              <a:extLst>
                <a:ext uri="{FF2B5EF4-FFF2-40B4-BE49-F238E27FC236}">
                  <a16:creationId xmlns:a16="http://schemas.microsoft.com/office/drawing/2014/main" id="{FFFA3A20-1539-CC4A-9BE1-7415FE5A9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87">
              <a:extLst>
                <a:ext uri="{FF2B5EF4-FFF2-40B4-BE49-F238E27FC236}">
                  <a16:creationId xmlns:a16="http://schemas.microsoft.com/office/drawing/2014/main" id="{44EBCCFB-8EAB-2442-8E02-293F08D50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89">
              <a:extLst>
                <a:ext uri="{FF2B5EF4-FFF2-40B4-BE49-F238E27FC236}">
                  <a16:creationId xmlns:a16="http://schemas.microsoft.com/office/drawing/2014/main" id="{AFD14830-CC36-D64E-8173-39804256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97">
              <a:extLst>
                <a:ext uri="{FF2B5EF4-FFF2-40B4-BE49-F238E27FC236}">
                  <a16:creationId xmlns:a16="http://schemas.microsoft.com/office/drawing/2014/main" id="{FAA40AB8-EB6E-A44D-B3CA-7D25B64F5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0A01F17-907D-3541-BBAF-A33828880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86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F5F8D9-B002-B2C9-3338-112006835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4541445" cy="1587449"/>
          </a:xfrm>
        </p:spPr>
        <p:txBody>
          <a:bodyPr>
            <a:normAutofit/>
          </a:bodyPr>
          <a:lstStyle/>
          <a:p>
            <a:r>
              <a:rPr lang="en-US"/>
              <a:t>Data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7A1DE-CB1D-FC25-4509-37D5C3E1B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5706" y="817197"/>
            <a:ext cx="5457725" cy="1541148"/>
          </a:xfrm>
        </p:spPr>
        <p:txBody>
          <a:bodyPr>
            <a:normAutofit/>
          </a:bodyPr>
          <a:lstStyle/>
          <a:p>
            <a:r>
              <a:rPr lang="en-US"/>
              <a:t>stats – statistical modeling and predictive analytics in R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5" name="Picture 4" descr="A graph with a line and dots&#10;&#10;Description automatically generated">
            <a:extLst>
              <a:ext uri="{FF2B5EF4-FFF2-40B4-BE49-F238E27FC236}">
                <a16:creationId xmlns:a16="http://schemas.microsoft.com/office/drawing/2014/main" id="{6CE8CD33-5ED3-4BD5-869C-1D258575E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820" y="2691638"/>
            <a:ext cx="6822957" cy="318973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5ADD15B-C747-D340-BF8A-A1DD2A6A9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36" name="Freeform 53">
              <a:extLst>
                <a:ext uri="{FF2B5EF4-FFF2-40B4-BE49-F238E27FC236}">
                  <a16:creationId xmlns:a16="http://schemas.microsoft.com/office/drawing/2014/main" id="{0B0B662E-0152-FD4E-B468-3F3593C15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55">
              <a:extLst>
                <a:ext uri="{FF2B5EF4-FFF2-40B4-BE49-F238E27FC236}">
                  <a16:creationId xmlns:a16="http://schemas.microsoft.com/office/drawing/2014/main" id="{81BFFC99-6B9D-F240-BD39-160F4C5735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57">
              <a:extLst>
                <a:ext uri="{FF2B5EF4-FFF2-40B4-BE49-F238E27FC236}">
                  <a16:creationId xmlns:a16="http://schemas.microsoft.com/office/drawing/2014/main" id="{4DC6AEB9-EEFF-D243-AEE2-42D0F9E53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58">
              <a:extLst>
                <a:ext uri="{FF2B5EF4-FFF2-40B4-BE49-F238E27FC236}">
                  <a16:creationId xmlns:a16="http://schemas.microsoft.com/office/drawing/2014/main" id="{D89DA958-651D-0049-A549-A9D22E494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FE039F1-6D47-C642-B506-452A83B0A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844944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Punchcard">
      <a:dk1>
        <a:srgbClr val="000000"/>
      </a:dk1>
      <a:lt1>
        <a:srgbClr val="FFFFFF"/>
      </a:lt1>
      <a:dk2>
        <a:srgbClr val="00224B"/>
      </a:dk2>
      <a:lt2>
        <a:srgbClr val="EFF0EF"/>
      </a:lt2>
      <a:accent1>
        <a:srgbClr val="00B2F3"/>
      </a:accent1>
      <a:accent2>
        <a:srgbClr val="0471CC"/>
      </a:accent2>
      <a:accent3>
        <a:srgbClr val="14BBA9"/>
      </a:accent3>
      <a:accent4>
        <a:srgbClr val="8BB93B"/>
      </a:accent4>
      <a:accent5>
        <a:srgbClr val="EC970C"/>
      </a:accent5>
      <a:accent6>
        <a:srgbClr val="F55822"/>
      </a:accent6>
      <a:hlink>
        <a:srgbClr val="008EE6"/>
      </a:hlink>
      <a:folHlink>
        <a:srgbClr val="808C8E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PunchcardVTI</vt:lpstr>
      <vt:lpstr>Covid-19: Data Analysis and Predictive Modelling in R  GitHub Link</vt:lpstr>
      <vt:lpstr>Why R for Data Analysis?</vt:lpstr>
      <vt:lpstr>Dataset &amp; Motivation</vt:lpstr>
      <vt:lpstr>Relevance of COVID-19 Data in Analysing Impact and Response</vt:lpstr>
      <vt:lpstr>Data Manipulation</vt:lpstr>
      <vt:lpstr>Data Visualization</vt:lpstr>
      <vt:lpstr>Data Visualization</vt:lpstr>
      <vt:lpstr>Data Visualization</vt:lpstr>
      <vt:lpstr>Data Modeling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Covid-19: Data Analysis and Predictive Modelling in R</dc:title>
  <dc:creator>Kohli, Harsh</dc:creator>
  <cp:revision>33</cp:revision>
  <dcterms:created xsi:type="dcterms:W3CDTF">2024-04-16T21:16:32Z</dcterms:created>
  <dcterms:modified xsi:type="dcterms:W3CDTF">2024-04-17T21:00:29Z</dcterms:modified>
</cp:coreProperties>
</file>

<file path=docProps/thumbnail.jpeg>
</file>